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</p:sldIdLst>
  <p:sldSz cy="28803600" cx="512064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9117">
          <p15:clr>
            <a:srgbClr val="A4A3A4"/>
          </p15:clr>
        </p15:guide>
        <p15:guide id="2" pos="16129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7" roundtripDataSignature="AMtx7mgsTyl0MIsmQdIPpwYHEPyf8Eea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117" orient="horz"/>
        <p:guide pos="1612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9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9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9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9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9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9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9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9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9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" type="body"/>
          </p:nvPr>
        </p:nvSpPr>
        <p:spPr>
          <a:xfrm rot="5400000">
            <a:off x="16465390" y="-5277325"/>
            <a:ext cx="18275620" cy="44165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type="title"/>
          </p:nvPr>
        </p:nvSpPr>
        <p:spPr>
          <a:xfrm rot="5400000">
            <a:off x="29960409" y="8217696"/>
            <a:ext cx="24409721" cy="11041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" type="body"/>
          </p:nvPr>
        </p:nvSpPr>
        <p:spPr>
          <a:xfrm rot="5400000">
            <a:off x="7557609" y="-2503644"/>
            <a:ext cx="24409721" cy="3248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6400800" y="4713925"/>
            <a:ext cx="38404801" cy="100279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0"/>
              <a:buFont typeface="Calibri"/>
              <a:buNone/>
              <a:defRPr sz="2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6400800" y="15128559"/>
            <a:ext cx="38404801" cy="69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0080"/>
              <a:buNone/>
              <a:defRPr sz="10080"/>
            </a:lvl1pPr>
            <a:lvl2pPr lvl="1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None/>
              <a:defRPr sz="8400"/>
            </a:lvl2pPr>
            <a:lvl3pPr lvl="2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7560"/>
              <a:buNone/>
              <a:defRPr sz="7560"/>
            </a:lvl3pPr>
            <a:lvl4pPr lvl="3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sz="6719"/>
            </a:lvl4pPr>
            <a:lvl5pPr lvl="4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sz="6719"/>
            </a:lvl5pPr>
            <a:lvl6pPr lvl="5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sz="6719"/>
            </a:lvl6pPr>
            <a:lvl7pPr lvl="6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sz="6719"/>
            </a:lvl7pPr>
            <a:lvl8pPr lvl="7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sz="6719"/>
            </a:lvl8pPr>
            <a:lvl9pPr lvl="8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sz="6719"/>
            </a:lvl9pPr>
          </a:lstStyle>
          <a:p/>
        </p:txBody>
      </p:sp>
      <p:sp>
        <p:nvSpPr>
          <p:cNvPr id="22" name="Google Shape;22;p4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493770" y="7180902"/>
            <a:ext cx="44165520" cy="119814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0"/>
              <a:buFont typeface="Calibri"/>
              <a:buNone/>
              <a:defRPr sz="2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3493770" y="19275747"/>
            <a:ext cx="44165520" cy="6300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rgbClr val="888888"/>
              </a:buClr>
              <a:buSzPts val="10080"/>
              <a:buNone/>
              <a:defRPr sz="1008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8400"/>
              <a:buNone/>
              <a:defRPr sz="8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7560"/>
              <a:buNone/>
              <a:defRPr sz="756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6720"/>
              <a:buNone/>
              <a:defRPr sz="6719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6720"/>
              <a:buNone/>
              <a:defRPr sz="6719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6720"/>
              <a:buNone/>
              <a:defRPr sz="6719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6720"/>
              <a:buNone/>
              <a:defRPr sz="6719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6720"/>
              <a:buNone/>
              <a:defRPr sz="6719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6720"/>
              <a:buNone/>
              <a:defRPr sz="6719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6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520440" y="7667625"/>
            <a:ext cx="21762720" cy="18275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25923241" y="7667625"/>
            <a:ext cx="21762720" cy="18275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3527110" y="1533527"/>
            <a:ext cx="44165520" cy="5567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3527112" y="7060885"/>
            <a:ext cx="21662704" cy="34604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0080"/>
              <a:buNone/>
              <a:defRPr b="1" sz="10080"/>
            </a:lvl1pPr>
            <a:lvl2pPr indent="-2286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None/>
              <a:defRPr b="1" sz="8400"/>
            </a:lvl2pPr>
            <a:lvl3pPr indent="-2286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7560"/>
              <a:buNone/>
              <a:defRPr b="1" sz="7560"/>
            </a:lvl3pPr>
            <a:lvl4pPr indent="-2286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4pPr>
            <a:lvl5pPr indent="-2286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5pPr>
            <a:lvl6pPr indent="-2286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6pPr>
            <a:lvl7pPr indent="-2286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7pPr>
            <a:lvl8pPr indent="-2286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8pPr>
            <a:lvl9pPr indent="-2286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3527112" y="10521315"/>
            <a:ext cx="21662704" cy="154752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3" type="body"/>
          </p:nvPr>
        </p:nvSpPr>
        <p:spPr>
          <a:xfrm>
            <a:off x="25923241" y="7060885"/>
            <a:ext cx="21769391" cy="34604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0080"/>
              <a:buNone/>
              <a:defRPr b="1" sz="10080"/>
            </a:lvl1pPr>
            <a:lvl2pPr indent="-2286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None/>
              <a:defRPr b="1" sz="8400"/>
            </a:lvl2pPr>
            <a:lvl3pPr indent="-2286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7560"/>
              <a:buNone/>
              <a:defRPr b="1" sz="7560"/>
            </a:lvl3pPr>
            <a:lvl4pPr indent="-2286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4pPr>
            <a:lvl5pPr indent="-2286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5pPr>
            <a:lvl6pPr indent="-2286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6pPr>
            <a:lvl7pPr indent="-2286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7pPr>
            <a:lvl8pPr indent="-2286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8pPr>
            <a:lvl9pPr indent="-2286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b="1" sz="6719"/>
            </a:lvl9pPr>
          </a:lstStyle>
          <a:p/>
        </p:txBody>
      </p:sp>
      <p:sp>
        <p:nvSpPr>
          <p:cNvPr id="49" name="Google Shape;49;p8"/>
          <p:cNvSpPr txBox="1"/>
          <p:nvPr>
            <p:ph idx="4" type="body"/>
          </p:nvPr>
        </p:nvSpPr>
        <p:spPr>
          <a:xfrm>
            <a:off x="25923241" y="10521315"/>
            <a:ext cx="21769391" cy="154752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type="title"/>
          </p:nvPr>
        </p:nvSpPr>
        <p:spPr>
          <a:xfrm>
            <a:off x="3527112" y="1920240"/>
            <a:ext cx="16515395" cy="6720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40"/>
              <a:buFont typeface="Calibri"/>
              <a:buNone/>
              <a:defRPr sz="1343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" type="body"/>
          </p:nvPr>
        </p:nvSpPr>
        <p:spPr>
          <a:xfrm>
            <a:off x="21769391" y="4147187"/>
            <a:ext cx="25923240" cy="20469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108204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3440"/>
              <a:buChar char="•"/>
              <a:defRPr sz="13439"/>
            </a:lvl1pPr>
            <a:lvl2pPr indent="-97536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1760"/>
              <a:buChar char="•"/>
              <a:defRPr sz="11760"/>
            </a:lvl2pPr>
            <a:lvl3pPr indent="-86868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0080"/>
              <a:buChar char="•"/>
              <a:defRPr sz="10080"/>
            </a:lvl3pPr>
            <a:lvl4pPr indent="-7620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Char char="•"/>
              <a:defRPr sz="8400"/>
            </a:lvl4pPr>
            <a:lvl5pPr indent="-7620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Char char="•"/>
              <a:defRPr sz="8400"/>
            </a:lvl5pPr>
            <a:lvl6pPr indent="-7620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Char char="•"/>
              <a:defRPr sz="8400"/>
            </a:lvl6pPr>
            <a:lvl7pPr indent="-7620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Char char="•"/>
              <a:defRPr sz="8400"/>
            </a:lvl7pPr>
            <a:lvl8pPr indent="-7620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Char char="•"/>
              <a:defRPr sz="8400"/>
            </a:lvl8pPr>
            <a:lvl9pPr indent="-7620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Char char="•"/>
              <a:defRPr sz="8400"/>
            </a:lvl9pPr>
          </a:lstStyle>
          <a:p/>
        </p:txBody>
      </p:sp>
      <p:sp>
        <p:nvSpPr>
          <p:cNvPr id="61" name="Google Shape;61;p10"/>
          <p:cNvSpPr txBox="1"/>
          <p:nvPr>
            <p:ph idx="2" type="body"/>
          </p:nvPr>
        </p:nvSpPr>
        <p:spPr>
          <a:xfrm>
            <a:off x="3527112" y="8641080"/>
            <a:ext cx="16515395" cy="16008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sz="6719"/>
            </a:lvl1pPr>
            <a:lvl2pPr indent="-2286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5880"/>
              <a:buNone/>
              <a:defRPr sz="5880"/>
            </a:lvl2pPr>
            <a:lvl3pPr indent="-2286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5040"/>
              <a:buNone/>
              <a:defRPr sz="5040"/>
            </a:lvl3pPr>
            <a:lvl4pPr indent="-2286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4pPr>
            <a:lvl5pPr indent="-2286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5pPr>
            <a:lvl6pPr indent="-2286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6pPr>
            <a:lvl7pPr indent="-2286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7pPr>
            <a:lvl8pPr indent="-2286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8pPr>
            <a:lvl9pPr indent="-2286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9pPr>
          </a:lstStyle>
          <a:p/>
        </p:txBody>
      </p:sp>
      <p:sp>
        <p:nvSpPr>
          <p:cNvPr id="62" name="Google Shape;62;p10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type="title"/>
          </p:nvPr>
        </p:nvSpPr>
        <p:spPr>
          <a:xfrm>
            <a:off x="3527112" y="1920240"/>
            <a:ext cx="16515395" cy="6720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40"/>
              <a:buFont typeface="Calibri"/>
              <a:buNone/>
              <a:defRPr sz="1343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/>
          <p:nvPr>
            <p:ph idx="2" type="pic"/>
          </p:nvPr>
        </p:nvSpPr>
        <p:spPr>
          <a:xfrm>
            <a:off x="21769391" y="4147187"/>
            <a:ext cx="25923240" cy="20469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3440"/>
              <a:buFont typeface="Arial"/>
              <a:buNone/>
              <a:defRPr b="0" i="0" sz="1343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1760"/>
              <a:buFont typeface="Arial"/>
              <a:buNone/>
              <a:defRPr b="0" i="0" sz="117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0080"/>
              <a:buFont typeface="Arial"/>
              <a:buNone/>
              <a:defRPr b="0" i="0" sz="100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  <a:defRPr b="0" i="0" sz="8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3527112" y="8641080"/>
            <a:ext cx="16515395" cy="16008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6720"/>
              <a:buNone/>
              <a:defRPr sz="6719"/>
            </a:lvl1pPr>
            <a:lvl2pPr indent="-228600" lvl="1" marL="914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5880"/>
              <a:buNone/>
              <a:defRPr sz="5880"/>
            </a:lvl2pPr>
            <a:lvl3pPr indent="-228600" lvl="2" marL="1371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5040"/>
              <a:buNone/>
              <a:defRPr sz="5040"/>
            </a:lvl3pPr>
            <a:lvl4pPr indent="-228600" lvl="3" marL="1828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4pPr>
            <a:lvl5pPr indent="-228600" lvl="4" marL="22860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5pPr>
            <a:lvl6pPr indent="-228600" lvl="5" marL="27432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6pPr>
            <a:lvl7pPr indent="-228600" lvl="6" marL="32004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7pPr>
            <a:lvl8pPr indent="-228600" lvl="7" marL="36576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8pPr>
            <a:lvl9pPr indent="-228600" lvl="8" marL="411480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/>
            </a:lvl9pPr>
          </a:lstStyle>
          <a:p/>
        </p:txBody>
      </p:sp>
      <p:sp>
        <p:nvSpPr>
          <p:cNvPr id="69" name="Google Shape;69;p11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80"/>
              <a:buFont typeface="Calibri"/>
              <a:buNone/>
              <a:defRPr b="0" i="0" sz="184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975360" lvl="0" marL="457200" marR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11760"/>
              <a:buFont typeface="Arial"/>
              <a:buChar char="•"/>
              <a:defRPr b="0" i="0" sz="117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68680" lvl="1" marL="914400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0080"/>
              <a:buFont typeface="Arial"/>
              <a:buChar char="•"/>
              <a:defRPr b="0" i="0" sz="100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0" lvl="2" marL="1371600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Char char="•"/>
              <a:defRPr b="0" i="0" sz="8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08660" lvl="3" marL="1828800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7560"/>
              <a:buFont typeface="Arial"/>
              <a:buChar char="•"/>
              <a:defRPr b="0" i="0" sz="7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708660" lvl="4" marL="2286000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7560"/>
              <a:buFont typeface="Arial"/>
              <a:buChar char="•"/>
              <a:defRPr b="0" i="0" sz="7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708660" lvl="5" marL="2743200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7560"/>
              <a:buFont typeface="Arial"/>
              <a:buChar char="•"/>
              <a:defRPr b="0" i="0" sz="7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708660" lvl="6" marL="3200400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7560"/>
              <a:buFont typeface="Arial"/>
              <a:buChar char="•"/>
              <a:defRPr b="0" i="0" sz="7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708660" lvl="7" marL="3657600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7560"/>
              <a:buFont typeface="Arial"/>
              <a:buChar char="•"/>
              <a:defRPr b="0" i="0" sz="7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708659" lvl="8" marL="4114800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7560"/>
              <a:buFont typeface="Arial"/>
              <a:buChar char="•"/>
              <a:defRPr b="0" i="0" sz="75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0" type="dt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16962120" y="26696672"/>
            <a:ext cx="17282159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36164519" y="26696672"/>
            <a:ext cx="11521440" cy="153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50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4.png"/><Relationship Id="rId13" Type="http://schemas.openxmlformats.org/officeDocument/2006/relationships/image" Target="../media/image8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5" Type="http://schemas.openxmlformats.org/officeDocument/2006/relationships/image" Target="../media/image5.jpg"/><Relationship Id="rId14" Type="http://schemas.openxmlformats.org/officeDocument/2006/relationships/image" Target="../media/image2.png"/><Relationship Id="rId16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3429739"/>
            <a:ext cx="51276083" cy="2318842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25554816" y="3428211"/>
            <a:ext cx="2846088" cy="23138453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38443" y="3428211"/>
            <a:ext cx="2653551" cy="23138453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0" y="-77355"/>
            <a:ext cx="51276083" cy="1646017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5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5153580" y="50327"/>
            <a:ext cx="5206637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8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Individualised Pain Management for Patients Undergoing Elective Laparoscopic Colorectal Surgery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3381456" y="1710211"/>
            <a:ext cx="44984516" cy="1920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Daniel Paul </a:t>
            </a:r>
            <a:r>
              <a:rPr b="1"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(Quality Improvement Fellow), Dr Rachel Brown (Consultant Anaesthetist) , Dr Mark Abou-Samra (Consultant Anaesthetist),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Ed Keevil (Consultant Anaesthetist), Sarah Harrison (Colorectal Nurse Practitioner), Mr Paul Mackey (Consultant Colorectal Surgeon). Musgrove Park Hospital, Somerset, UK.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8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/>
          <p:nvPr/>
        </p:nvSpPr>
        <p:spPr>
          <a:xfrm flipH="1">
            <a:off x="598685" y="3490453"/>
            <a:ext cx="1915018" cy="1181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8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 b="66557" l="83083" r="1707" t="20039"/>
          <a:stretch/>
        </p:blipFill>
        <p:spPr>
          <a:xfrm>
            <a:off x="47712088" y="-31610"/>
            <a:ext cx="3560278" cy="164601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 flipH="1">
            <a:off x="124962" y="10385592"/>
            <a:ext cx="6712110" cy="1181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8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4">
            <a:alphaModFix/>
          </a:blip>
          <a:srcRect b="61943" l="18983" r="67071" t="20791"/>
          <a:stretch/>
        </p:blipFill>
        <p:spPr>
          <a:xfrm>
            <a:off x="304756" y="1659748"/>
            <a:ext cx="2352738" cy="163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5">
            <a:alphaModFix/>
          </a:blip>
          <a:srcRect b="75506" l="40149" r="37388" t="11491"/>
          <a:stretch/>
        </p:blipFill>
        <p:spPr>
          <a:xfrm>
            <a:off x="261545" y="64194"/>
            <a:ext cx="4107976" cy="1337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iagram&#10;&#10;Description automatically generated" id="100" name="Google Shape;10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869" y="4345988"/>
            <a:ext cx="2503944" cy="2609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01" name="Google Shape;101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5906" y="7245120"/>
            <a:ext cx="1986284" cy="2304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02" name="Google Shape;102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873714" y="19688753"/>
            <a:ext cx="2429218" cy="26257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03" name="Google Shape;103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799755" y="4940345"/>
            <a:ext cx="2713913" cy="33062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&#10;&#10;Description automatically generated" id="104" name="Google Shape;104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9703" y="20908006"/>
            <a:ext cx="2608854" cy="2609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iagram&#10;&#10;Description automatically generated" id="105" name="Google Shape;105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7187" y="12111518"/>
            <a:ext cx="2352740" cy="2591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06" name="Google Shape;106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5411" y="16490725"/>
            <a:ext cx="3061506" cy="302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/>
          <p:cNvSpPr txBox="1"/>
          <p:nvPr/>
        </p:nvSpPr>
        <p:spPr>
          <a:xfrm flipH="1">
            <a:off x="26015909" y="3770361"/>
            <a:ext cx="6712110" cy="1181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8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 txBox="1"/>
          <p:nvPr/>
        </p:nvSpPr>
        <p:spPr>
          <a:xfrm flipH="1">
            <a:off x="25498262" y="18345319"/>
            <a:ext cx="6712110" cy="1181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8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-69684" y="27274581"/>
            <a:ext cx="51276083" cy="1529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"/>
          <p:cNvSpPr txBox="1"/>
          <p:nvPr/>
        </p:nvSpPr>
        <p:spPr>
          <a:xfrm>
            <a:off x="2730673" y="3674716"/>
            <a:ext cx="23025031" cy="133575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PQIP 2019 Report showed Elective Colorectal D1 Bauer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 Scores and Anaesthesia Satisfaction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Pain were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worse than National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Traced via site 10 year colorectal database (&gt;1300 patients) to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Laparoscopic Cases – triangulated via multiple Pain Metrics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56807"/>
              </a:buClr>
              <a:buSzPts val="3000"/>
              <a:buFont typeface="Arial"/>
              <a:buChar char="•"/>
            </a:pPr>
            <a:r>
              <a:rPr b="1" lang="en-GB" sz="3000">
                <a:solidFill>
                  <a:srgbClr val="E56807"/>
                </a:solidFill>
                <a:latin typeface="Calibri"/>
                <a:ea typeface="Calibri"/>
                <a:cs typeface="Calibri"/>
                <a:sym typeface="Calibri"/>
              </a:rPr>
              <a:t>Clear statistical process control chart signal (Chart 1)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worsening Day 1 Pain scores; since intermittent diamorphine shortages for intrathecal use (2018)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Worsened much further since March 2020 complete restriction of diamorphine at site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Majority of patients now receiving only Paracetamol, IV Opiates and Local Infiltration of Anaesthesia (LIA) with subsequent poor pain control</a:t>
            </a:r>
            <a:endParaRPr/>
          </a:p>
          <a:p>
            <a:pPr indent="-2667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 Aim</a:t>
            </a:r>
            <a:r>
              <a:rPr b="1"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     </a:t>
            </a:r>
            <a:r>
              <a:rPr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improve the monthly mean average  “</a:t>
            </a:r>
            <a:r>
              <a:rPr i="1"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 one patient mode pain score</a:t>
            </a:r>
            <a:r>
              <a:rPr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patients undergoing laparoscopic colorectal resections  by 0.5 by 1</a:t>
            </a:r>
            <a:r>
              <a:rPr baseline="30000"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July 2021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plans to use PQIP D1 Bauer Patient Reported Experience Measures (PREM) and DrEaMing metrics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of March 2020: No Longer able to use continuous prospective PQIP data as collection stopped due to reallocation of research resources for SARS-CoV-2 research projects.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Quality Improvement Project Management Structure: </a:t>
            </a:r>
            <a:r>
              <a:rPr i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i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Steps to Quality Improvement”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 Quality Improvement Methodology’s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added included: Evidence4QI (Literature Review), Multidisciplinary Collaboration, SMART Aims, Statistical Process Control Charts, Driver Diagrams, PDSA Testing</a:t>
            </a:r>
            <a:endParaRPr/>
          </a:p>
          <a:p>
            <a:pPr indent="-2667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Outcome Measures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GB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“Day one patient mode pain score” – pre-existing prospective database used for previous research work</a:t>
            </a:r>
            <a:r>
              <a:rPr b="0" baseline="30000" i="0" lang="en-GB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GB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Post operative first 24hour opiate usage (Mg Equivalent to Oral Morphine)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 Measures: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Components of Analgesic regimes required: Paracetamol/Spinals/Regional/opiates/IV alternatives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Balancing Measures: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feedback, Incident/Note reviews, prospective Ileus Rates/Day 1 Mobilisation/Length of Stay/Bowels Open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5715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"/>
          <p:cNvSpPr txBox="1"/>
          <p:nvPr/>
        </p:nvSpPr>
        <p:spPr>
          <a:xfrm flipH="1">
            <a:off x="2676227" y="26828450"/>
            <a:ext cx="22341280" cy="1920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to all members of the Anaesthetic, Colorectal Surgical, Acute Pain, Local and National PQIP Teams with out whom this would not have been possible.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8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"/>
          <p:cNvSpPr txBox="1"/>
          <p:nvPr/>
        </p:nvSpPr>
        <p:spPr>
          <a:xfrm flipH="1">
            <a:off x="25777269" y="26509872"/>
            <a:ext cx="25431075" cy="2782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1) Tudor EC, Yang W, Brown R, Mackey PM. Rectus sheath catheters provide equivalent analgesia to epidurals following laparotomy for colorectal surgery. </a:t>
            </a:r>
            <a:r>
              <a:rPr b="0" i="1" lang="en-GB" sz="2400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Ann R Coll Surg Engl</a:t>
            </a:r>
            <a:r>
              <a:rPr b="0" i="0" lang="en-GB" sz="2400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. 2015;97(7):530-533. doi:10.1308/rcsann.2015.0018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cap="small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2) </a:t>
            </a:r>
            <a:r>
              <a:rPr b="0" i="0" lang="en-GB" sz="24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Brown L, Gray M, Griffiths B, Jones M, Madhavan A, Naru K, Shaban F, Somnath S, Harji D; NoSTRA (Northern Surgical Trainees Reseach Association). A multicentre, prospective, observational cohort study of variation in practice in perioperative analgesia strategies in elective laparoscopic colorectal surgery (the LapCoGesic study). Ann R Coll Surg Engl. 2020 Jan;102(1):28-35. doi: 10.1308/rcsann.2019.0091. Epub 2019 Jun 24. PMID: 31232611; PMCID: PMC6937613.</a:t>
            </a:r>
            <a:endParaRPr/>
          </a:p>
          <a:p>
            <a:pPr indent="-312356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1"/>
              <a:buFont typeface="Calibri"/>
              <a:buNone/>
            </a:pPr>
            <a:r>
              <a:t/>
            </a:r>
            <a:endParaRPr sz="228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"/>
          <p:cNvSpPr txBox="1"/>
          <p:nvPr/>
        </p:nvSpPr>
        <p:spPr>
          <a:xfrm>
            <a:off x="17452539" y="15660497"/>
            <a:ext cx="7992574" cy="9787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Substantial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literature review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contemporary practice –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clear best approach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even in relatable recent research</a:t>
            </a:r>
            <a:r>
              <a:rPr baseline="30000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Driver Diagrams used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divergent and convergent idea generation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planning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 need for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Individualised Pain Management and shared decision making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GB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 factors, 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GB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Surgical options: LIA vs Laparoscopic TAP Blocks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GB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Anaesthetic options: intrathecal Diamorphine, regional techniques, magnesium, clonidine, ketamine etc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Multidisciplinary Anaesthetic, Acute Pain, and Surgical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 t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rationalise approaches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IVI Lidocaine and Intrathecal Morphine rejected on safety grounds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GB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substantial infrastructure requirements including potential HDU bed requirement 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GB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context of SARS-CoV2 Wave 2 beginning</a:t>
            </a:r>
            <a:endParaRPr/>
          </a:p>
        </p:txBody>
      </p:sp>
      <p:sp>
        <p:nvSpPr>
          <p:cNvPr id="114" name="Google Shape;114;p1"/>
          <p:cNvSpPr txBox="1"/>
          <p:nvPr/>
        </p:nvSpPr>
        <p:spPr>
          <a:xfrm>
            <a:off x="28389750" y="18537595"/>
            <a:ext cx="14548369" cy="79406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Rigorous use of Quality Improvement methods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lead to substantial multidisciplinary team buy in, problem understanding, and achieve significant improvements in patient outcomes.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Loss of PQIP Dataset due to SARS-CoV-2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research capacity resulted in need for surrogate measures, only able to use as a pre-project calibration point for acceptable patient experience. Unable as of yet to correlate to DrEaMing outcomes.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data metrics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operationalisation of existing data sources can lead to confidence in effects changes make for patients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Triangulation of metrics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gives confidence when data  may have underlying downsides (Non-linear None/mild/mod/severe pain scales converted to numerical)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narrative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qualitative data with quantitative data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maximises understanding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no one size approach works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improvement methods allow safe and effective individualisation of patient pain management.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SPC chart dashboard development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enable sustainability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earlier review of statistically significant signals in future but prevent overreactions to normal variation in data.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to </a:t>
            </a: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realign with PQIP PREM and DrEaMing metrics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(PQIP restarting at site soon…..)</a:t>
            </a:r>
            <a:endParaRPr/>
          </a:p>
        </p:txBody>
      </p:sp>
      <p:sp>
        <p:nvSpPr>
          <p:cNvPr id="115" name="Google Shape;115;p1"/>
          <p:cNvSpPr txBox="1"/>
          <p:nvPr/>
        </p:nvSpPr>
        <p:spPr>
          <a:xfrm>
            <a:off x="28495938" y="13738923"/>
            <a:ext cx="22469241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Outcomes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 and rapid improvement in primary outcome. </a:t>
            </a:r>
            <a:r>
              <a:rPr b="1" lang="en-GB" sz="3000">
                <a:solidFill>
                  <a:srgbClr val="00B1F6"/>
                </a:solidFill>
                <a:latin typeface="Calibri"/>
                <a:ea typeface="Calibri"/>
                <a:cs typeface="Calibri"/>
                <a:sym typeface="Calibri"/>
              </a:rPr>
              <a:t>Astronomical data point (Chart1) </a:t>
            </a: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suggesting statistical significance (February 2021)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XmR chart chosen as moving range accounts for variation in underlying monthly numbers of patients ( accounts for disruption of COVID)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 signal SPC chart signal seen in other surrogate markers including Mg equivalent Oral Morphine usage in first 24hours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protocol usage rates (96%)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 intrathecal diamorphine usage than historically – from around 90% to around 50%, many more L-TAP blocks around 10% to 50%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Ongoing  poor pre or intra op paracetamol usage (25% nil till recovery!)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Balancing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seen side effects in 41 patients, no incidents, no change in run charts of other balancing measures (LOS possibly improving). </a:t>
            </a:r>
            <a:endParaRPr/>
          </a:p>
        </p:txBody>
      </p:sp>
      <p:pic>
        <p:nvPicPr>
          <p:cNvPr id="116" name="Google Shape;116;p1"/>
          <p:cNvPicPr preferRelativeResize="0"/>
          <p:nvPr/>
        </p:nvPicPr>
        <p:blipFill rotWithShape="1">
          <a:blip r:embed="rId13">
            <a:alphaModFix/>
          </a:blip>
          <a:srcRect b="22068" l="36250" r="34702" t="31081"/>
          <a:stretch/>
        </p:blipFill>
        <p:spPr>
          <a:xfrm>
            <a:off x="42889988" y="18837075"/>
            <a:ext cx="8335059" cy="7561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QIP (@PQIPNews) | Twitter" id="117" name="Google Shape;117;p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72283" y="26645584"/>
            <a:ext cx="1916466" cy="191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0215566" y="4330578"/>
            <a:ext cx="19425574" cy="945291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"/>
          <p:cNvSpPr txBox="1"/>
          <p:nvPr/>
        </p:nvSpPr>
        <p:spPr>
          <a:xfrm>
            <a:off x="28400903" y="3414294"/>
            <a:ext cx="2265585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Chart1: XmR Statistical Process Control Chart (MR Component not show)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“Monthly Mode 24hour pain score” (0-3, none/mild/moderate/severe) in first 24hours post op for patients undergoing Elective Laparoscopic Colorectal Surgery</a:t>
            </a:r>
            <a:endParaRPr/>
          </a:p>
        </p:txBody>
      </p:sp>
      <p:sp>
        <p:nvSpPr>
          <p:cNvPr id="120" name="Google Shape;120;p1"/>
          <p:cNvSpPr txBox="1"/>
          <p:nvPr/>
        </p:nvSpPr>
        <p:spPr>
          <a:xfrm rot="-5400000">
            <a:off x="23691542" y="6516277"/>
            <a:ext cx="121477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monthly “mode pain score” in first 24hours post op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"/>
          <p:cNvSpPr txBox="1"/>
          <p:nvPr/>
        </p:nvSpPr>
        <p:spPr>
          <a:xfrm>
            <a:off x="8008395" y="15128116"/>
            <a:ext cx="8744720" cy="471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Fig1: Driver Diagram</a:t>
            </a:r>
            <a:endParaRPr/>
          </a:p>
        </p:txBody>
      </p:sp>
      <p:sp>
        <p:nvSpPr>
          <p:cNvPr id="122" name="Google Shape;122;p1"/>
          <p:cNvSpPr txBox="1"/>
          <p:nvPr/>
        </p:nvSpPr>
        <p:spPr>
          <a:xfrm>
            <a:off x="43821128" y="18369755"/>
            <a:ext cx="2265585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Fig2:Individualised Pain Management Protocol</a:t>
            </a:r>
            <a:endParaRPr/>
          </a:p>
        </p:txBody>
      </p:sp>
      <p:pic>
        <p:nvPicPr>
          <p:cNvPr id="123" name="Google Shape;123;p1"/>
          <p:cNvPicPr preferRelativeResize="0"/>
          <p:nvPr/>
        </p:nvPicPr>
        <p:blipFill rotWithShape="1">
          <a:blip r:embed="rId16">
            <a:alphaModFix/>
          </a:blip>
          <a:srcRect b="29960" l="46796" r="22500" t="30809"/>
          <a:stretch/>
        </p:blipFill>
        <p:spPr>
          <a:xfrm>
            <a:off x="2980364" y="15660497"/>
            <a:ext cx="14259999" cy="10248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2016-11-06T07:57:38Z</dcterms:created>
  <dc:creator>Daniel Paul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0x01010054B928E54A780546A74F0687054D880B</vt:lpwstr>
  </property>
</Properties>
</file>